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58" r:id="rId3"/>
    <p:sldId id="259" r:id="rId4"/>
  </p:sldIdLst>
  <p:sldSz cx="12801600" cy="9601200" type="A3"/>
  <p:notesSz cx="6858000" cy="9144000"/>
  <p:defaultTextStyle>
    <a:defPPr>
      <a:defRPr lang="en-US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CB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544" y="-104"/>
      </p:cViewPr>
      <p:guideLst>
        <p:guide orient="horz" pos="1135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5B98C-02A3-634E-B759-88419A885D71}" type="datetimeFigureOut">
              <a:rPr lang="en-US" smtClean="0"/>
              <a:t>17/01/2014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3CAC6-A0F8-4846-8822-24C554840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6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51C86-3013-1E44-97A7-00EB62C9FA85}" type="datetimeFigureOut">
              <a:rPr lang="en-US" smtClean="0"/>
              <a:t>17/01/2014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3611-2198-4949-A3C7-C4A544E4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56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E54-2442-0740-9B7A-7423BE316464}" type="datetime1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40080" y="780112"/>
            <a:ext cx="11557000" cy="0"/>
          </a:xfrm>
          <a:prstGeom prst="line">
            <a:avLst/>
          </a:prstGeom>
          <a:ln w="12700" cap="flat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40080" y="2906805"/>
            <a:ext cx="11557000" cy="1405664"/>
          </a:xfrm>
        </p:spPr>
        <p:txBody>
          <a:bodyPr/>
          <a:lstStyle>
            <a:lvl1pPr>
              <a:defRPr b="0" i="0" spc="0">
                <a:latin typeface="Helvetica Light"/>
                <a:cs typeface="Helvetica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40080" y="4611044"/>
            <a:ext cx="11557000" cy="2230582"/>
          </a:xfrm>
        </p:spPr>
        <p:txBody>
          <a:bodyPr>
            <a:normAutofit/>
          </a:bodyPr>
          <a:lstStyle>
            <a:lvl1pPr marL="0" indent="0" algn="ctr">
              <a:buNone/>
              <a:defRPr sz="3400" b="0" i="0">
                <a:solidFill>
                  <a:schemeClr val="tx1">
                    <a:tint val="75000"/>
                  </a:schemeClr>
                </a:solidFill>
                <a:latin typeface="Helvetica Light"/>
                <a:cs typeface="Helvetica Light"/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6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627564"/>
            <a:ext cx="11521440" cy="693775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500" b="0" i="0">
                <a:latin typeface="Helvetica Light"/>
                <a:cs typeface="Helvetica Light"/>
              </a:defRPr>
            </a:lvl1pPr>
            <a:lvl2pPr>
              <a:lnSpc>
                <a:spcPct val="120000"/>
              </a:lnSpc>
              <a:defRPr sz="2200" b="0" i="0">
                <a:latin typeface="Helvetica Light"/>
                <a:cs typeface="Helvetica Light"/>
              </a:defRPr>
            </a:lvl2pPr>
            <a:lvl3pPr>
              <a:lnSpc>
                <a:spcPct val="120000"/>
              </a:lnSpc>
              <a:defRPr sz="2000" b="0" i="0">
                <a:latin typeface="Helvetica Light"/>
                <a:cs typeface="Helvetica Light"/>
              </a:defRPr>
            </a:lvl3pPr>
            <a:lvl4pPr>
              <a:lnSpc>
                <a:spcPct val="120000"/>
              </a:lnSpc>
              <a:defRPr sz="1700" b="0" i="0">
                <a:latin typeface="Helvetica Light"/>
                <a:cs typeface="Helvetica Light"/>
              </a:defRPr>
            </a:lvl4pPr>
            <a:lvl5pPr>
              <a:lnSpc>
                <a:spcPct val="120000"/>
              </a:lnSpc>
              <a:defRPr sz="1700" b="0" i="0">
                <a:latin typeface="Helvetica Light"/>
                <a:cs typeface="Helvetica Light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3458-3BD0-0449-8B94-21ED83B54156}" type="datetime1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40080" y="1346967"/>
            <a:ext cx="11557000" cy="0"/>
          </a:xfrm>
          <a:prstGeom prst="line">
            <a:avLst/>
          </a:prstGeom>
          <a:ln w="12700" cap="flat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40080" y="222980"/>
            <a:ext cx="11557001" cy="1092959"/>
          </a:xfrm>
        </p:spPr>
        <p:txBody>
          <a:bodyPr/>
          <a:lstStyle>
            <a:lvl1pPr algn="l">
              <a:defRPr b="0" i="0">
                <a:solidFill>
                  <a:schemeClr val="tx1"/>
                </a:solidFill>
                <a:latin typeface="Helvetica Light"/>
                <a:cs typeface="Helvetica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3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27565"/>
            <a:ext cx="5654040" cy="6937757"/>
          </a:xfrm>
        </p:spPr>
        <p:txBody>
          <a:bodyPr>
            <a:normAutofit/>
          </a:bodyPr>
          <a:lstStyle>
            <a:lvl1pPr>
              <a:defRPr sz="2500" b="0" i="0">
                <a:latin typeface="Helvetica Light"/>
                <a:cs typeface="Helvetica Light"/>
              </a:defRPr>
            </a:lvl1pPr>
            <a:lvl2pPr>
              <a:defRPr sz="2200" b="0" i="0">
                <a:latin typeface="Helvetica Light"/>
                <a:cs typeface="Helvetica Light"/>
              </a:defRPr>
            </a:lvl2pPr>
            <a:lvl3pPr>
              <a:defRPr sz="2000" b="0" i="0">
                <a:latin typeface="Helvetica Light"/>
                <a:cs typeface="Helvetica Light"/>
              </a:defRPr>
            </a:lvl3pPr>
            <a:lvl4pPr>
              <a:defRPr sz="1700" b="0" i="0">
                <a:latin typeface="Helvetica Light"/>
                <a:cs typeface="Helvetica Light"/>
              </a:defRPr>
            </a:lvl4pPr>
            <a:lvl5pPr>
              <a:defRPr sz="1700" b="0" i="0">
                <a:latin typeface="Helvetica Light"/>
                <a:cs typeface="Helvetica Light"/>
              </a:defRPr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27565"/>
            <a:ext cx="5654040" cy="6937757"/>
          </a:xfrm>
        </p:spPr>
        <p:txBody>
          <a:bodyPr>
            <a:normAutofit/>
          </a:bodyPr>
          <a:lstStyle>
            <a:lvl1pPr>
              <a:defRPr sz="2500" b="0" i="0">
                <a:latin typeface="Helvetica Light"/>
                <a:cs typeface="Helvetica Light"/>
              </a:defRPr>
            </a:lvl1pPr>
            <a:lvl2pPr>
              <a:defRPr sz="2200" b="0" i="0">
                <a:latin typeface="Helvetica Light"/>
                <a:cs typeface="Helvetica Light"/>
              </a:defRPr>
            </a:lvl2pPr>
            <a:lvl3pPr>
              <a:defRPr sz="2000" b="0" i="0">
                <a:latin typeface="Helvetica Light"/>
                <a:cs typeface="Helvetica Light"/>
              </a:defRPr>
            </a:lvl3pPr>
            <a:lvl4pPr>
              <a:defRPr sz="1700" b="0" i="0">
                <a:latin typeface="Helvetica Light"/>
                <a:cs typeface="Helvetica Light"/>
              </a:defRPr>
            </a:lvl4pPr>
            <a:lvl5pPr>
              <a:defRPr sz="1700" b="0" i="0">
                <a:latin typeface="Helvetica Light"/>
                <a:cs typeface="Helvetica Light"/>
              </a:defRPr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78FA-33FE-A142-A5C3-A4A33BBEA0CC}" type="datetime1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40080" y="1346967"/>
            <a:ext cx="11557000" cy="0"/>
          </a:xfrm>
          <a:prstGeom prst="line">
            <a:avLst/>
          </a:prstGeom>
          <a:ln w="12700" cap="flat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40080" y="222980"/>
            <a:ext cx="11557001" cy="1092959"/>
          </a:xfrm>
        </p:spPr>
        <p:txBody>
          <a:bodyPr/>
          <a:lstStyle>
            <a:lvl1pPr algn="l">
              <a:defRPr b="0" i="0">
                <a:solidFill>
                  <a:schemeClr val="tx1"/>
                </a:solidFill>
                <a:latin typeface="Helvetica Light"/>
                <a:cs typeface="Helvetica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6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1497-564D-054E-835A-7FD8AE1E7443}" type="datetime1">
              <a:rPr lang="en-GB" smtClean="0"/>
              <a:t>17/01/2014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40080" y="1346967"/>
            <a:ext cx="11557000" cy="0"/>
          </a:xfrm>
          <a:prstGeom prst="line">
            <a:avLst/>
          </a:prstGeom>
          <a:ln w="12700" cap="flat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6786"/>
            <a:ext cx="5656263" cy="596889"/>
          </a:xfrm>
        </p:spPr>
        <p:txBody>
          <a:bodyPr anchor="b">
            <a:normAutofit/>
          </a:bodyPr>
          <a:lstStyle>
            <a:lvl1pPr marL="0" indent="0">
              <a:buNone/>
              <a:defRPr sz="2500" b="1" i="0">
                <a:latin typeface="Helvetica Light"/>
                <a:cs typeface="Helvetica Ligh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203675"/>
            <a:ext cx="5656263" cy="6361646"/>
          </a:xfrm>
        </p:spPr>
        <p:txBody>
          <a:bodyPr>
            <a:normAutofit/>
          </a:bodyPr>
          <a:lstStyle>
            <a:lvl1pPr>
              <a:defRPr sz="2500" b="0" i="0">
                <a:latin typeface="Helvetica Light"/>
                <a:cs typeface="Helvetica Light"/>
              </a:defRPr>
            </a:lvl1pPr>
            <a:lvl2pPr>
              <a:defRPr sz="2200" b="0" i="0">
                <a:latin typeface="Helvetica Light"/>
                <a:cs typeface="Helvetica Light"/>
              </a:defRPr>
            </a:lvl2pPr>
            <a:lvl3pPr>
              <a:defRPr sz="2000" b="0" i="0">
                <a:latin typeface="Helvetica Light"/>
                <a:cs typeface="Helvetica Light"/>
              </a:defRPr>
            </a:lvl3pPr>
            <a:lvl4pPr>
              <a:defRPr sz="1700" b="0" i="0">
                <a:latin typeface="Helvetica Light"/>
                <a:cs typeface="Helvetica Light"/>
              </a:defRPr>
            </a:lvl4pPr>
            <a:lvl5pPr>
              <a:defRPr sz="1700" b="0" i="0">
                <a:latin typeface="Helvetica Light"/>
                <a:cs typeface="Helvetica Light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606786"/>
            <a:ext cx="5658485" cy="596890"/>
          </a:xfrm>
        </p:spPr>
        <p:txBody>
          <a:bodyPr anchor="b">
            <a:normAutofit/>
          </a:bodyPr>
          <a:lstStyle>
            <a:lvl1pPr marL="0" indent="0">
              <a:buNone/>
              <a:defRPr sz="2500" b="1" i="0">
                <a:latin typeface="Helvetica Light"/>
                <a:cs typeface="Helvetica Ligh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203675"/>
            <a:ext cx="5658485" cy="6361646"/>
          </a:xfrm>
        </p:spPr>
        <p:txBody>
          <a:bodyPr>
            <a:normAutofit/>
          </a:bodyPr>
          <a:lstStyle>
            <a:lvl1pPr>
              <a:defRPr sz="2500" b="0" i="0">
                <a:latin typeface="Helvetica Light"/>
                <a:cs typeface="Helvetica Light"/>
              </a:defRPr>
            </a:lvl1pPr>
            <a:lvl2pPr>
              <a:defRPr sz="2200" b="0" i="0">
                <a:latin typeface="Helvetica Light"/>
                <a:cs typeface="Helvetica Light"/>
              </a:defRPr>
            </a:lvl2pPr>
            <a:lvl3pPr>
              <a:defRPr sz="2000" b="0" i="0">
                <a:latin typeface="Helvetica Light"/>
                <a:cs typeface="Helvetica Light"/>
              </a:defRPr>
            </a:lvl3pPr>
            <a:lvl4pPr>
              <a:defRPr sz="1700" b="0" i="0">
                <a:latin typeface="Helvetica Light"/>
                <a:cs typeface="Helvetica Light"/>
              </a:defRPr>
            </a:lvl4pPr>
            <a:lvl5pPr>
              <a:defRPr sz="1700" b="0" i="0">
                <a:latin typeface="Helvetica Light"/>
                <a:cs typeface="Helvetica Light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40080" y="222980"/>
            <a:ext cx="11557001" cy="1092959"/>
          </a:xfrm>
        </p:spPr>
        <p:txBody>
          <a:bodyPr/>
          <a:lstStyle>
            <a:lvl1pPr algn="l">
              <a:defRPr b="0" i="0">
                <a:solidFill>
                  <a:schemeClr val="tx1"/>
                </a:solidFill>
                <a:latin typeface="Helvetica Light"/>
                <a:cs typeface="Helvetica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2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2980"/>
            <a:ext cx="11557001" cy="1092959"/>
          </a:xfrm>
        </p:spPr>
        <p:txBody>
          <a:bodyPr/>
          <a:lstStyle>
            <a:lvl1pPr algn="l">
              <a:defRPr b="0" i="0">
                <a:solidFill>
                  <a:schemeClr val="tx1"/>
                </a:solidFill>
                <a:latin typeface="Helvetica Light"/>
                <a:cs typeface="Helvetica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4923-436C-8F42-8A15-A942022AA39F}" type="datetime1">
              <a:rPr lang="en-GB" smtClean="0"/>
              <a:t>17/01/2014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40080" y="1346967"/>
            <a:ext cx="11557000" cy="0"/>
          </a:xfrm>
          <a:prstGeom prst="line">
            <a:avLst/>
          </a:prstGeom>
          <a:ln w="12700" cap="flat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59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BE5-9D29-6C45-AA01-E724BE881FDA}" type="datetime1">
              <a:rPr lang="en-GB" smtClean="0"/>
              <a:t>17/01/2014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1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813029"/>
            <a:ext cx="11557000" cy="793433"/>
          </a:xfrm>
        </p:spPr>
        <p:txBody>
          <a:bodyPr anchor="b"/>
          <a:lstStyle>
            <a:lvl1pPr algn="l">
              <a:defRPr sz="2800" b="0" i="0">
                <a:latin typeface="Helvetica Light"/>
                <a:cs typeface="Helvetica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0080" y="1198505"/>
            <a:ext cx="11557000" cy="5614524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7606462"/>
            <a:ext cx="11557000" cy="1126807"/>
          </a:xfrm>
        </p:spPr>
        <p:txBody>
          <a:bodyPr/>
          <a:lstStyle>
            <a:lvl1pPr marL="0" indent="0" algn="l">
              <a:buNone/>
              <a:defRPr sz="2000" b="0" i="0">
                <a:latin typeface="Helvetica Light"/>
                <a:cs typeface="Helvetica Light"/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AA85-5C31-B745-8E2C-ECDDF14112E2}" type="datetime1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40080" y="780112"/>
            <a:ext cx="11557000" cy="0"/>
          </a:xfrm>
          <a:prstGeom prst="line">
            <a:avLst/>
          </a:prstGeom>
          <a:ln w="12700" cap="flat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25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510B-887D-CD46-83A6-81009776D2B2}" type="datetime1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73880" y="9028524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 b="0" i="0">
                <a:solidFill>
                  <a:schemeClr val="tx1">
                    <a:tint val="75000"/>
                  </a:schemeClr>
                </a:solidFill>
                <a:latin typeface="Helvetica Light"/>
                <a:cs typeface="Helvetica Light"/>
              </a:defRPr>
            </a:lvl1pPr>
          </a:lstStyle>
          <a:p>
            <a:fld id="{21F676DD-EEDE-9A4F-B466-874E13E76FD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0080" y="9118464"/>
            <a:ext cx="3473417" cy="34470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1400" b="0" i="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Origin Ltd Privileged &amp;</a:t>
            </a:r>
            <a:r>
              <a:rPr lang="en-GB" sz="1400" b="0" i="0" baseline="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Confidential</a:t>
            </a:r>
            <a:endParaRPr lang="en-GB" sz="1400" b="0" i="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pic>
        <p:nvPicPr>
          <p:cNvPr id="9" name="Picture 8" descr="origin logo tiff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b="31237"/>
          <a:stretch/>
        </p:blipFill>
        <p:spPr>
          <a:xfrm>
            <a:off x="11208172" y="9012826"/>
            <a:ext cx="1031240" cy="43706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40080" y="8991107"/>
            <a:ext cx="11557000" cy="0"/>
          </a:xfrm>
          <a:prstGeom prst="line">
            <a:avLst/>
          </a:prstGeom>
          <a:ln w="12700" cap="flat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92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hf hdr="0" ftr="0" dt="0"/>
  <p:txStyles>
    <p:titleStyle>
      <a:lvl1pPr algn="ctr" defTabSz="640080" rtl="0" eaLnBrk="1" latinLnBrk="0" hangingPunct="1">
        <a:spcBef>
          <a:spcPct val="0"/>
        </a:spcBef>
        <a:buNone/>
        <a:defRPr sz="6200" b="0" i="0" kern="1200">
          <a:solidFill>
            <a:schemeClr val="tx1"/>
          </a:solidFill>
          <a:latin typeface="Helvetica Light"/>
          <a:ea typeface="+mj-ea"/>
          <a:cs typeface="Helvetica Light"/>
        </a:defRPr>
      </a:lvl1pPr>
    </p:titleStyle>
    <p:bodyStyle>
      <a:lvl1pPr marL="480060" indent="-480060" algn="l" defTabSz="640080" rtl="0" eaLnBrk="1" latinLnBrk="0" hangingPunct="1">
        <a:lnSpc>
          <a:spcPct val="120000"/>
        </a:lnSpc>
        <a:spcBef>
          <a:spcPct val="20000"/>
        </a:spcBef>
        <a:buFont typeface="Arial"/>
        <a:buChar char="•"/>
        <a:defRPr sz="2500" b="0" i="0" kern="1200">
          <a:solidFill>
            <a:schemeClr val="tx1"/>
          </a:solidFill>
          <a:latin typeface="Helvetica Light"/>
          <a:ea typeface="+mn-ea"/>
          <a:cs typeface="Helvetica Light"/>
        </a:defRPr>
      </a:lvl1pPr>
      <a:lvl2pPr marL="1040130" indent="-400050" algn="l" defTabSz="64008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200" b="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1600200" indent="-320040" algn="l" defTabSz="640080" rtl="0" eaLnBrk="1" latinLnBrk="0" hangingPunct="1">
        <a:lnSpc>
          <a:spcPct val="120000"/>
        </a:lnSpc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2240280" indent="-320040" algn="l" defTabSz="64008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1700" b="0" i="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880360" indent="-320040" algn="l" defTabSz="640080" rtl="0" eaLnBrk="1" latinLnBrk="0" hangingPunct="1">
        <a:lnSpc>
          <a:spcPct val="120000"/>
        </a:lnSpc>
        <a:spcBef>
          <a:spcPct val="20000"/>
        </a:spcBef>
        <a:buFont typeface="Arial"/>
        <a:buChar char="»"/>
        <a:defRPr sz="1700" b="0" i="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3607196"/>
            <a:ext cx="11557000" cy="1405664"/>
          </a:xfrm>
        </p:spPr>
        <p:txBody>
          <a:bodyPr>
            <a:normAutofit fontScale="90000"/>
          </a:bodyPr>
          <a:lstStyle/>
          <a:p>
            <a:r>
              <a:rPr lang="en-GB" dirty="0"/>
              <a:t>The PROSE licence decider </a:t>
            </a:r>
            <a:br>
              <a:rPr lang="en-GB" dirty="0"/>
            </a:br>
            <a:r>
              <a:rPr lang="en-GB" dirty="0"/>
              <a:t>– open source decision tree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1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Straight Arrow Connector 181"/>
          <p:cNvCxnSpPr>
            <a:endCxn id="164" idx="0"/>
          </p:cNvCxnSpPr>
          <p:nvPr/>
        </p:nvCxnSpPr>
        <p:spPr>
          <a:xfrm flipH="1">
            <a:off x="7872413" y="6853648"/>
            <a:ext cx="683260" cy="758475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48" idx="2"/>
            <a:endCxn id="158" idx="0"/>
          </p:cNvCxnSpPr>
          <p:nvPr/>
        </p:nvCxnSpPr>
        <p:spPr>
          <a:xfrm>
            <a:off x="11505536" y="6822563"/>
            <a:ext cx="0" cy="338656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43" idx="0"/>
          </p:cNvCxnSpPr>
          <p:nvPr/>
        </p:nvCxnSpPr>
        <p:spPr>
          <a:xfrm flipH="1">
            <a:off x="8753244" y="5430217"/>
            <a:ext cx="1079954" cy="776540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48" idx="0"/>
          </p:cNvCxnSpPr>
          <p:nvPr/>
        </p:nvCxnSpPr>
        <p:spPr>
          <a:xfrm>
            <a:off x="10545726" y="5430217"/>
            <a:ext cx="959810" cy="776540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63" idx="2"/>
            <a:endCxn id="139" idx="0"/>
          </p:cNvCxnSpPr>
          <p:nvPr/>
        </p:nvCxnSpPr>
        <p:spPr>
          <a:xfrm>
            <a:off x="10175139" y="4594568"/>
            <a:ext cx="0" cy="359782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99" idx="2"/>
            <a:endCxn id="109" idx="0"/>
          </p:cNvCxnSpPr>
          <p:nvPr/>
        </p:nvCxnSpPr>
        <p:spPr>
          <a:xfrm>
            <a:off x="5705251" y="6032704"/>
            <a:ext cx="0" cy="820612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2"/>
            <a:endCxn id="108" idx="0"/>
          </p:cNvCxnSpPr>
          <p:nvPr/>
        </p:nvCxnSpPr>
        <p:spPr>
          <a:xfrm>
            <a:off x="3371202" y="6032705"/>
            <a:ext cx="0" cy="820611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99" idx="0"/>
          </p:cNvCxnSpPr>
          <p:nvPr/>
        </p:nvCxnSpPr>
        <p:spPr>
          <a:xfrm>
            <a:off x="5084927" y="4734646"/>
            <a:ext cx="620324" cy="822190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100" idx="0"/>
          </p:cNvCxnSpPr>
          <p:nvPr/>
        </p:nvCxnSpPr>
        <p:spPr>
          <a:xfrm flipH="1">
            <a:off x="3371202" y="4734646"/>
            <a:ext cx="657090" cy="822191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8" idx="1"/>
            <a:endCxn id="71" idx="3"/>
          </p:cNvCxnSpPr>
          <p:nvPr/>
        </p:nvCxnSpPr>
        <p:spPr>
          <a:xfrm flipH="1">
            <a:off x="5658755" y="4356634"/>
            <a:ext cx="1112313" cy="0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68" idx="0"/>
          </p:cNvCxnSpPr>
          <p:nvPr/>
        </p:nvCxnSpPr>
        <p:spPr>
          <a:xfrm flipH="1">
            <a:off x="7663993" y="2379360"/>
            <a:ext cx="1772511" cy="1739340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5" idx="2"/>
            <a:endCxn id="51" idx="0"/>
          </p:cNvCxnSpPr>
          <p:nvPr/>
        </p:nvCxnSpPr>
        <p:spPr>
          <a:xfrm>
            <a:off x="9766114" y="1104224"/>
            <a:ext cx="0" cy="514367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26" idx="1"/>
          </p:cNvCxnSpPr>
          <p:nvPr/>
        </p:nvCxnSpPr>
        <p:spPr>
          <a:xfrm>
            <a:off x="1628616" y="2617567"/>
            <a:ext cx="1822502" cy="320018"/>
          </a:xfrm>
          <a:prstGeom prst="bentConnector3">
            <a:avLst>
              <a:gd name="adj1" fmla="val 532"/>
            </a:avLst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2</a:t>
            </a:fld>
            <a:endParaRPr lang="en-GB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388511" y="1109576"/>
            <a:ext cx="0" cy="1382039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6" idx="3"/>
          </p:cNvCxnSpPr>
          <p:nvPr/>
        </p:nvCxnSpPr>
        <p:spPr>
          <a:xfrm flipV="1">
            <a:off x="4662883" y="1128254"/>
            <a:ext cx="1164197" cy="1809331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26" idx="0"/>
          </p:cNvCxnSpPr>
          <p:nvPr/>
        </p:nvCxnSpPr>
        <p:spPr>
          <a:xfrm>
            <a:off x="4057001" y="1104224"/>
            <a:ext cx="0" cy="1387391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endCxn id="7" idx="3"/>
          </p:cNvCxnSpPr>
          <p:nvPr/>
        </p:nvCxnSpPr>
        <p:spPr>
          <a:xfrm rot="5400000">
            <a:off x="1361044" y="1717033"/>
            <a:ext cx="2513341" cy="1298427"/>
          </a:xfrm>
          <a:prstGeom prst="bentConnector2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Alternate Process 6"/>
          <p:cNvSpPr/>
          <p:nvPr/>
        </p:nvSpPr>
        <p:spPr>
          <a:xfrm>
            <a:off x="601980" y="3315014"/>
            <a:ext cx="1366520" cy="615806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May not grant a licence</a:t>
            </a:r>
            <a:endParaRPr lang="en-GB" sz="1400" b="1" dirty="0"/>
          </a:p>
        </p:txBody>
      </p:sp>
      <p:cxnSp>
        <p:nvCxnSpPr>
          <p:cNvPr id="8" name="Straight Arrow Connector 7"/>
          <p:cNvCxnSpPr>
            <a:stCxn id="19" idx="2"/>
            <a:endCxn id="7" idx="0"/>
          </p:cNvCxnSpPr>
          <p:nvPr/>
        </p:nvCxnSpPr>
        <p:spPr>
          <a:xfrm>
            <a:off x="1285240" y="2554240"/>
            <a:ext cx="0" cy="760774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8" idx="3"/>
            <a:endCxn id="13" idx="1"/>
          </p:cNvCxnSpPr>
          <p:nvPr/>
        </p:nvCxnSpPr>
        <p:spPr>
          <a:xfrm>
            <a:off x="1968500" y="801671"/>
            <a:ext cx="995680" cy="0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194816" y="626272"/>
            <a:ext cx="518160" cy="350798"/>
            <a:chOff x="5567680" y="1077476"/>
            <a:chExt cx="518160" cy="350798"/>
          </a:xfrm>
          <a:effectLst/>
        </p:grpSpPr>
        <p:sp>
          <p:nvSpPr>
            <p:cNvPr id="11" name="Oval 10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Alternate Process 12"/>
          <p:cNvSpPr/>
          <p:nvPr/>
        </p:nvSpPr>
        <p:spPr>
          <a:xfrm>
            <a:off x="2964180" y="493768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hold copyright?</a:t>
            </a:r>
            <a:endParaRPr lang="en-GB" sz="1200" b="1" dirty="0"/>
          </a:p>
        </p:txBody>
      </p:sp>
      <p:cxnSp>
        <p:nvCxnSpPr>
          <p:cNvPr id="14" name="Straight Arrow Connector 13"/>
          <p:cNvCxnSpPr>
            <a:stCxn id="18" idx="2"/>
            <a:endCxn id="19" idx="0"/>
          </p:cNvCxnSpPr>
          <p:nvPr/>
        </p:nvCxnSpPr>
        <p:spPr>
          <a:xfrm>
            <a:off x="1285240" y="1109574"/>
            <a:ext cx="0" cy="828860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026160" y="1337448"/>
            <a:ext cx="518160" cy="350798"/>
            <a:chOff x="5567680" y="1077476"/>
            <a:chExt cx="518160" cy="350798"/>
          </a:xfrm>
          <a:effectLst/>
        </p:grpSpPr>
        <p:sp>
          <p:nvSpPr>
            <p:cNvPr id="16" name="Oval 15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Alternate Process 17"/>
          <p:cNvSpPr/>
          <p:nvPr/>
        </p:nvSpPr>
        <p:spPr>
          <a:xfrm>
            <a:off x="601980" y="493768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Did you create  software?</a:t>
            </a:r>
            <a:endParaRPr lang="en-GB" sz="1200" b="1" dirty="0"/>
          </a:p>
        </p:txBody>
      </p:sp>
      <p:sp>
        <p:nvSpPr>
          <p:cNvPr id="19" name="Alternate Process 18"/>
          <p:cNvSpPr/>
          <p:nvPr/>
        </p:nvSpPr>
        <p:spPr>
          <a:xfrm>
            <a:off x="601980" y="1938434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Have you obtained rights to code?</a:t>
            </a:r>
            <a:endParaRPr lang="en-GB" sz="12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3007847" y="1446874"/>
            <a:ext cx="518160" cy="350798"/>
            <a:chOff x="5567680" y="1077476"/>
            <a:chExt cx="518160" cy="350798"/>
          </a:xfrm>
          <a:effectLst/>
        </p:grpSpPr>
        <p:sp>
          <p:nvSpPr>
            <p:cNvPr id="21" name="Oval 20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26160" y="2741009"/>
            <a:ext cx="518160" cy="350798"/>
            <a:chOff x="5567680" y="1077476"/>
            <a:chExt cx="518160" cy="350798"/>
          </a:xfrm>
          <a:effectLst/>
        </p:grpSpPr>
        <p:sp>
          <p:nvSpPr>
            <p:cNvPr id="24" name="Oval 23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Alternate Process 25"/>
          <p:cNvSpPr/>
          <p:nvPr/>
        </p:nvSpPr>
        <p:spPr>
          <a:xfrm>
            <a:off x="3451118" y="2491615"/>
            <a:ext cx="1211765" cy="891940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You may licence copyright</a:t>
            </a:r>
            <a:endParaRPr lang="en-GB" sz="1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194816" y="2741009"/>
            <a:ext cx="518160" cy="350798"/>
            <a:chOff x="5567680" y="1077476"/>
            <a:chExt cx="518160" cy="350798"/>
          </a:xfrm>
          <a:effectLst/>
        </p:grpSpPr>
        <p:sp>
          <p:nvSpPr>
            <p:cNvPr id="29" name="Oval 28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92546" y="1440908"/>
            <a:ext cx="518160" cy="350798"/>
            <a:chOff x="5567680" y="1077476"/>
            <a:chExt cx="518160" cy="350798"/>
          </a:xfrm>
          <a:effectLst/>
        </p:grpSpPr>
        <p:sp>
          <p:nvSpPr>
            <p:cNvPr id="32" name="Oval 31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Alternate Process 33"/>
          <p:cNvSpPr/>
          <p:nvPr/>
        </p:nvSpPr>
        <p:spPr>
          <a:xfrm>
            <a:off x="5401562" y="493770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want to share source?</a:t>
            </a:r>
            <a:endParaRPr lang="en-GB" sz="1200" b="1" dirty="0"/>
          </a:p>
        </p:txBody>
      </p:sp>
      <p:sp>
        <p:nvSpPr>
          <p:cNvPr id="35" name="Alternate Process 34"/>
          <p:cNvSpPr/>
          <p:nvPr/>
        </p:nvSpPr>
        <p:spPr>
          <a:xfrm>
            <a:off x="8986502" y="493768"/>
            <a:ext cx="1559224" cy="610456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FOSS licence is appropriate</a:t>
            </a:r>
            <a:endParaRPr lang="en-GB" sz="1400" b="1" dirty="0"/>
          </a:p>
        </p:txBody>
      </p:sp>
      <p:sp>
        <p:nvSpPr>
          <p:cNvPr id="36" name="Alternate Process 35"/>
          <p:cNvSpPr/>
          <p:nvPr/>
        </p:nvSpPr>
        <p:spPr>
          <a:xfrm>
            <a:off x="5618593" y="2491615"/>
            <a:ext cx="1559224" cy="891940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1400" b="1" dirty="0" smtClean="0"/>
              <a:t>Not suitable for FOSS final proprietary licence</a:t>
            </a:r>
            <a:endParaRPr lang="en-GB" sz="1400" b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6126595" y="1446874"/>
            <a:ext cx="518160" cy="350798"/>
            <a:chOff x="5567680" y="1077476"/>
            <a:chExt cx="518160" cy="350798"/>
          </a:xfrm>
          <a:effectLst/>
        </p:grpSpPr>
        <p:sp>
          <p:nvSpPr>
            <p:cNvPr id="38" name="Oval 37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0" name="Straight Arrow Connector 39"/>
          <p:cNvCxnSpPr>
            <a:endCxn id="35" idx="1"/>
          </p:cNvCxnSpPr>
          <p:nvPr/>
        </p:nvCxnSpPr>
        <p:spPr>
          <a:xfrm flipV="1">
            <a:off x="6819723" y="798996"/>
            <a:ext cx="2166779" cy="2675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7687052" y="626272"/>
            <a:ext cx="518160" cy="350798"/>
            <a:chOff x="5567680" y="1077476"/>
            <a:chExt cx="518160" cy="350798"/>
          </a:xfrm>
          <a:effectLst/>
        </p:grpSpPr>
        <p:sp>
          <p:nvSpPr>
            <p:cNvPr id="42" name="Oval 41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1" name="Alternate Process 50"/>
          <p:cNvSpPr/>
          <p:nvPr/>
        </p:nvSpPr>
        <p:spPr>
          <a:xfrm>
            <a:off x="8785231" y="1618591"/>
            <a:ext cx="1961765" cy="73307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Should any future distributions be required to use your licence choice?</a:t>
            </a:r>
            <a:endParaRPr lang="en-GB" sz="1200" b="1" dirty="0"/>
          </a:p>
        </p:txBody>
      </p:sp>
      <p:sp>
        <p:nvSpPr>
          <p:cNvPr id="63" name="Alternate Process 62"/>
          <p:cNvSpPr/>
          <p:nvPr/>
        </p:nvSpPr>
        <p:spPr>
          <a:xfrm>
            <a:off x="9603282" y="4118702"/>
            <a:ext cx="1143714" cy="475866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Permissive</a:t>
            </a:r>
            <a:endParaRPr lang="en-GB" sz="1400" b="1" dirty="0"/>
          </a:p>
        </p:txBody>
      </p:sp>
      <p:cxnSp>
        <p:nvCxnSpPr>
          <p:cNvPr id="64" name="Straight Arrow Connector 63"/>
          <p:cNvCxnSpPr>
            <a:endCxn id="63" idx="0"/>
          </p:cNvCxnSpPr>
          <p:nvPr/>
        </p:nvCxnSpPr>
        <p:spPr>
          <a:xfrm>
            <a:off x="10175139" y="2379360"/>
            <a:ext cx="0" cy="1739342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9913223" y="2973891"/>
            <a:ext cx="518160" cy="350798"/>
            <a:chOff x="5567680" y="1077476"/>
            <a:chExt cx="518160" cy="350798"/>
          </a:xfrm>
          <a:effectLst/>
        </p:grpSpPr>
        <p:sp>
          <p:nvSpPr>
            <p:cNvPr id="66" name="Oval 65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Alternate Process 67"/>
          <p:cNvSpPr/>
          <p:nvPr/>
        </p:nvSpPr>
        <p:spPr>
          <a:xfrm>
            <a:off x="6771068" y="4118700"/>
            <a:ext cx="1785849" cy="475868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/>
              <a:t>Copyleft</a:t>
            </a:r>
            <a:r>
              <a:rPr lang="en-GB" sz="1400" b="1" dirty="0" smtClean="0"/>
              <a:t> = vial effect</a:t>
            </a:r>
            <a:endParaRPr lang="en-GB" sz="1400" b="1" dirty="0"/>
          </a:p>
        </p:txBody>
      </p:sp>
      <p:sp>
        <p:nvSpPr>
          <p:cNvPr id="71" name="Alternate Process 70"/>
          <p:cNvSpPr/>
          <p:nvPr/>
        </p:nvSpPr>
        <p:spPr>
          <a:xfrm>
            <a:off x="3371202" y="4012986"/>
            <a:ext cx="2287553" cy="687295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May users distribute their extensions and modifications on a different licence</a:t>
            </a:r>
            <a:endParaRPr lang="en-GB" sz="1200" b="1" dirty="0"/>
          </a:p>
        </p:txBody>
      </p:sp>
      <p:grpSp>
        <p:nvGrpSpPr>
          <p:cNvPr id="83" name="Group 82"/>
          <p:cNvGrpSpPr/>
          <p:nvPr/>
        </p:nvGrpSpPr>
        <p:grpSpPr>
          <a:xfrm>
            <a:off x="8391557" y="2973891"/>
            <a:ext cx="518160" cy="350798"/>
            <a:chOff x="5567680" y="1077476"/>
            <a:chExt cx="518160" cy="350798"/>
          </a:xfrm>
          <a:effectLst/>
        </p:grpSpPr>
        <p:sp>
          <p:nvSpPr>
            <p:cNvPr id="84" name="Oval 83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9" name="Alternate Process 98"/>
          <p:cNvSpPr/>
          <p:nvPr/>
        </p:nvSpPr>
        <p:spPr>
          <a:xfrm>
            <a:off x="4812326" y="5556836"/>
            <a:ext cx="1785849" cy="475868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Strong </a:t>
            </a:r>
            <a:r>
              <a:rPr lang="en-GB" sz="1400" b="1" dirty="0" err="1" smtClean="0"/>
              <a:t>copyleft</a:t>
            </a:r>
            <a:endParaRPr lang="en-GB" sz="1400" b="1" dirty="0"/>
          </a:p>
        </p:txBody>
      </p:sp>
      <p:sp>
        <p:nvSpPr>
          <p:cNvPr id="100" name="Alternate Process 99"/>
          <p:cNvSpPr/>
          <p:nvPr/>
        </p:nvSpPr>
        <p:spPr>
          <a:xfrm>
            <a:off x="2478277" y="5556837"/>
            <a:ext cx="1785849" cy="475868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Weak </a:t>
            </a:r>
            <a:r>
              <a:rPr lang="en-GB" sz="1400" b="1" dirty="0" err="1" smtClean="0"/>
              <a:t>copyleft</a:t>
            </a:r>
            <a:endParaRPr lang="en-GB" sz="1400" b="1" dirty="0"/>
          </a:p>
        </p:txBody>
      </p:sp>
      <p:sp>
        <p:nvSpPr>
          <p:cNvPr id="108" name="Alternate Process 107"/>
          <p:cNvSpPr/>
          <p:nvPr/>
        </p:nvSpPr>
        <p:spPr>
          <a:xfrm>
            <a:off x="2687942" y="6853316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wish </a:t>
            </a:r>
            <a:br>
              <a:rPr lang="en-GB" sz="1200" b="1" dirty="0" smtClean="0"/>
            </a:br>
            <a:r>
              <a:rPr lang="en-GB" sz="1200" b="1" dirty="0" smtClean="0"/>
              <a:t>[ ]</a:t>
            </a:r>
            <a:endParaRPr lang="en-GB" sz="1200" b="1" dirty="0"/>
          </a:p>
        </p:txBody>
      </p:sp>
      <p:sp>
        <p:nvSpPr>
          <p:cNvPr id="109" name="Alternate Process 108"/>
          <p:cNvSpPr/>
          <p:nvPr/>
        </p:nvSpPr>
        <p:spPr>
          <a:xfrm>
            <a:off x="5021991" y="6853316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wish </a:t>
            </a:r>
            <a:br>
              <a:rPr lang="en-GB" sz="1200" b="1" dirty="0" smtClean="0"/>
            </a:br>
            <a:r>
              <a:rPr lang="en-GB" sz="1200" b="1" dirty="0" smtClean="0"/>
              <a:t>[ ]</a:t>
            </a:r>
            <a:endParaRPr lang="en-GB" sz="1200" b="1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3446114" y="4947462"/>
            <a:ext cx="518160" cy="350798"/>
            <a:chOff x="5567680" y="1077476"/>
            <a:chExt cx="518160" cy="350798"/>
          </a:xfrm>
          <a:effectLst/>
        </p:grpSpPr>
        <p:sp>
          <p:nvSpPr>
            <p:cNvPr id="112" name="Oval 111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127799" y="4947462"/>
            <a:ext cx="518160" cy="350798"/>
            <a:chOff x="5567680" y="1077476"/>
            <a:chExt cx="518160" cy="350798"/>
          </a:xfrm>
          <a:effectLst/>
        </p:grpSpPr>
        <p:sp>
          <p:nvSpPr>
            <p:cNvPr id="120" name="Oval 119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449007" y="6245833"/>
            <a:ext cx="518160" cy="350798"/>
            <a:chOff x="5567680" y="1077476"/>
            <a:chExt cx="518160" cy="350798"/>
          </a:xfrm>
          <a:effectLst/>
        </p:grpSpPr>
        <p:sp>
          <p:nvSpPr>
            <p:cNvPr id="136" name="Oval 135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rgbClr val="9CB95D"/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614934" y="1100940"/>
              <a:ext cx="4428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GPL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9" name="Alternate Process 138"/>
          <p:cNvSpPr/>
          <p:nvPr/>
        </p:nvSpPr>
        <p:spPr>
          <a:xfrm>
            <a:off x="8968952" y="4954350"/>
            <a:ext cx="2412374" cy="475867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May the code be </a:t>
            </a:r>
            <a:r>
              <a:rPr lang="en-GB" sz="1200" b="1" dirty="0" err="1" smtClean="0"/>
              <a:t>proprieterised</a:t>
            </a:r>
            <a:r>
              <a:rPr lang="en-GB" sz="1200" b="1" dirty="0" smtClean="0"/>
              <a:t>?</a:t>
            </a:r>
            <a:endParaRPr lang="en-GB" sz="1200" b="1" dirty="0"/>
          </a:p>
        </p:txBody>
      </p:sp>
      <p:sp>
        <p:nvSpPr>
          <p:cNvPr id="143" name="Alternate Process 142"/>
          <p:cNvSpPr/>
          <p:nvPr/>
        </p:nvSpPr>
        <p:spPr>
          <a:xfrm>
            <a:off x="8069984" y="6206757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require attribution?</a:t>
            </a:r>
            <a:endParaRPr lang="en-GB" sz="1200" b="1" dirty="0"/>
          </a:p>
        </p:txBody>
      </p:sp>
      <p:sp>
        <p:nvSpPr>
          <p:cNvPr id="148" name="Alternate Process 147"/>
          <p:cNvSpPr/>
          <p:nvPr/>
        </p:nvSpPr>
        <p:spPr>
          <a:xfrm>
            <a:off x="10822276" y="6206757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</p:txBody>
      </p:sp>
      <p:sp>
        <p:nvSpPr>
          <p:cNvPr id="158" name="Alternate Process 157"/>
          <p:cNvSpPr/>
          <p:nvPr/>
        </p:nvSpPr>
        <p:spPr>
          <a:xfrm>
            <a:off x="10822276" y="7161219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</p:txBody>
      </p:sp>
      <p:sp>
        <p:nvSpPr>
          <p:cNvPr id="163" name="Alternate Process 162"/>
          <p:cNvSpPr/>
          <p:nvPr/>
        </p:nvSpPr>
        <p:spPr>
          <a:xfrm>
            <a:off x="8991018" y="7611791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</p:txBody>
      </p:sp>
      <p:sp>
        <p:nvSpPr>
          <p:cNvPr id="164" name="Alternate Process 163"/>
          <p:cNvSpPr/>
          <p:nvPr/>
        </p:nvSpPr>
        <p:spPr>
          <a:xfrm>
            <a:off x="7189153" y="7612123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</p:txBody>
      </p:sp>
      <p:grpSp>
        <p:nvGrpSpPr>
          <p:cNvPr id="165" name="Group 164"/>
          <p:cNvGrpSpPr/>
          <p:nvPr/>
        </p:nvGrpSpPr>
        <p:grpSpPr>
          <a:xfrm>
            <a:off x="9039705" y="5616534"/>
            <a:ext cx="518160" cy="350798"/>
            <a:chOff x="5567680" y="1077476"/>
            <a:chExt cx="518160" cy="350798"/>
          </a:xfrm>
          <a:effectLst/>
        </p:grpSpPr>
        <p:sp>
          <p:nvSpPr>
            <p:cNvPr id="166" name="Oval 165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0746678" y="5616534"/>
            <a:ext cx="518160" cy="350798"/>
            <a:chOff x="5567680" y="1077476"/>
            <a:chExt cx="518160" cy="350798"/>
          </a:xfrm>
          <a:effectLst/>
        </p:grpSpPr>
        <p:sp>
          <p:nvSpPr>
            <p:cNvPr id="172" name="Oval 171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8" name="Straight Arrow Connector 177"/>
          <p:cNvCxnSpPr>
            <a:endCxn id="163" idx="0"/>
          </p:cNvCxnSpPr>
          <p:nvPr/>
        </p:nvCxnSpPr>
        <p:spPr>
          <a:xfrm>
            <a:off x="8991018" y="6853316"/>
            <a:ext cx="683260" cy="758475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86" name="Group 185"/>
          <p:cNvGrpSpPr/>
          <p:nvPr/>
        </p:nvGrpSpPr>
        <p:grpSpPr>
          <a:xfrm>
            <a:off x="7977539" y="7004498"/>
            <a:ext cx="518160" cy="350798"/>
            <a:chOff x="5567680" y="1077476"/>
            <a:chExt cx="518160" cy="350798"/>
          </a:xfrm>
          <a:effectLst/>
        </p:grpSpPr>
        <p:sp>
          <p:nvSpPr>
            <p:cNvPr id="187" name="Oval 186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9039705" y="7006549"/>
            <a:ext cx="518160" cy="350798"/>
            <a:chOff x="5567680" y="1077476"/>
            <a:chExt cx="518160" cy="350798"/>
          </a:xfrm>
          <a:effectLst/>
        </p:grpSpPr>
        <p:sp>
          <p:nvSpPr>
            <p:cNvPr id="190" name="Oval 189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897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Arrow Connector 63"/>
          <p:cNvCxnSpPr>
            <a:endCxn id="63" idx="0"/>
          </p:cNvCxnSpPr>
          <p:nvPr/>
        </p:nvCxnSpPr>
        <p:spPr>
          <a:xfrm>
            <a:off x="8563193" y="2027309"/>
            <a:ext cx="1318246" cy="1118314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26" idx="3"/>
            <a:endCxn id="34" idx="1"/>
          </p:cNvCxnSpPr>
          <p:nvPr/>
        </p:nvCxnSpPr>
        <p:spPr>
          <a:xfrm flipV="1">
            <a:off x="3907928" y="618832"/>
            <a:ext cx="810374" cy="2764723"/>
          </a:xfrm>
          <a:prstGeom prst="bentConnector3">
            <a:avLst>
              <a:gd name="adj1" fmla="val 50000"/>
            </a:avLst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endCxn id="164" idx="0"/>
          </p:cNvCxnSpPr>
          <p:nvPr/>
        </p:nvCxnSpPr>
        <p:spPr>
          <a:xfrm flipH="1">
            <a:off x="8070601" y="6053362"/>
            <a:ext cx="683260" cy="758475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48" idx="2"/>
            <a:endCxn id="158" idx="0"/>
          </p:cNvCxnSpPr>
          <p:nvPr/>
        </p:nvCxnSpPr>
        <p:spPr>
          <a:xfrm>
            <a:off x="11264838" y="6022277"/>
            <a:ext cx="0" cy="789228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43" idx="0"/>
          </p:cNvCxnSpPr>
          <p:nvPr/>
        </p:nvCxnSpPr>
        <p:spPr>
          <a:xfrm flipH="1">
            <a:off x="8876728" y="4629931"/>
            <a:ext cx="921034" cy="776540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48" idx="0"/>
          </p:cNvCxnSpPr>
          <p:nvPr/>
        </p:nvCxnSpPr>
        <p:spPr>
          <a:xfrm>
            <a:off x="10305028" y="4629931"/>
            <a:ext cx="959810" cy="776540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63" idx="2"/>
            <a:endCxn id="139" idx="0"/>
          </p:cNvCxnSpPr>
          <p:nvPr/>
        </p:nvCxnSpPr>
        <p:spPr>
          <a:xfrm>
            <a:off x="9881439" y="3621489"/>
            <a:ext cx="0" cy="497211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99" idx="2"/>
            <a:endCxn id="109" idx="0"/>
          </p:cNvCxnSpPr>
          <p:nvPr/>
        </p:nvCxnSpPr>
        <p:spPr>
          <a:xfrm>
            <a:off x="6288981" y="6002370"/>
            <a:ext cx="0" cy="809135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2"/>
            <a:endCxn id="108" idx="0"/>
          </p:cNvCxnSpPr>
          <p:nvPr/>
        </p:nvCxnSpPr>
        <p:spPr>
          <a:xfrm>
            <a:off x="4140430" y="6012938"/>
            <a:ext cx="0" cy="798899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71" idx="2"/>
            <a:endCxn id="99" idx="0"/>
          </p:cNvCxnSpPr>
          <p:nvPr/>
        </p:nvCxnSpPr>
        <p:spPr>
          <a:xfrm>
            <a:off x="6282348" y="4629931"/>
            <a:ext cx="6633" cy="896571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100" idx="0"/>
          </p:cNvCxnSpPr>
          <p:nvPr/>
        </p:nvCxnSpPr>
        <p:spPr>
          <a:xfrm flipH="1">
            <a:off x="4140430" y="4629931"/>
            <a:ext cx="1524232" cy="907139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8" idx="2"/>
            <a:endCxn id="71" idx="0"/>
          </p:cNvCxnSpPr>
          <p:nvPr/>
        </p:nvCxnSpPr>
        <p:spPr>
          <a:xfrm>
            <a:off x="6282348" y="3621491"/>
            <a:ext cx="0" cy="321145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732892" y="2027309"/>
            <a:ext cx="1029556" cy="1118312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5" idx="2"/>
            <a:endCxn id="51" idx="0"/>
          </p:cNvCxnSpPr>
          <p:nvPr/>
        </p:nvCxnSpPr>
        <p:spPr>
          <a:xfrm>
            <a:off x="8218500" y="892462"/>
            <a:ext cx="5040" cy="401771"/>
          </a:xfrm>
          <a:prstGeom prst="line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26" idx="1"/>
          </p:cNvCxnSpPr>
          <p:nvPr/>
        </p:nvCxnSpPr>
        <p:spPr>
          <a:xfrm>
            <a:off x="1213975" y="2413480"/>
            <a:ext cx="1482188" cy="970075"/>
          </a:xfrm>
          <a:prstGeom prst="bentConnector3">
            <a:avLst>
              <a:gd name="adj1" fmla="val 227"/>
            </a:avLst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6DD-EEDE-9A4F-B466-874E13E76FD8}" type="slidenum">
              <a:rPr lang="en-GB" smtClean="0"/>
              <a:t>3</a:t>
            </a:fld>
            <a:endParaRPr lang="en-GB"/>
          </a:p>
        </p:txBody>
      </p:sp>
      <p:cxnSp>
        <p:nvCxnSpPr>
          <p:cNvPr id="3" name="Straight Arrow Connector 2"/>
          <p:cNvCxnSpPr>
            <a:stCxn id="34" idx="2"/>
            <a:endCxn id="36" idx="0"/>
          </p:cNvCxnSpPr>
          <p:nvPr/>
        </p:nvCxnSpPr>
        <p:spPr>
          <a:xfrm>
            <a:off x="5401562" y="926735"/>
            <a:ext cx="1" cy="928729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26" idx="0"/>
          </p:cNvCxnSpPr>
          <p:nvPr/>
        </p:nvCxnSpPr>
        <p:spPr>
          <a:xfrm>
            <a:off x="2614715" y="2413480"/>
            <a:ext cx="687331" cy="620442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endCxn id="7" idx="3"/>
          </p:cNvCxnSpPr>
          <p:nvPr/>
        </p:nvCxnSpPr>
        <p:spPr>
          <a:xfrm rot="5400000">
            <a:off x="1115191" y="2842609"/>
            <a:ext cx="1321671" cy="463412"/>
          </a:xfrm>
          <a:prstGeom prst="bentConnector2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Alternate Process 6"/>
          <p:cNvSpPr/>
          <p:nvPr/>
        </p:nvSpPr>
        <p:spPr>
          <a:xfrm>
            <a:off x="177800" y="3480685"/>
            <a:ext cx="1366520" cy="508931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May not grant a licence</a:t>
            </a:r>
            <a:endParaRPr lang="en-GB" sz="1400" b="1" dirty="0"/>
          </a:p>
        </p:txBody>
      </p:sp>
      <p:cxnSp>
        <p:nvCxnSpPr>
          <p:cNvPr id="8" name="Straight Arrow Connector 7"/>
          <p:cNvCxnSpPr>
            <a:stCxn id="19" idx="2"/>
            <a:endCxn id="7" idx="0"/>
          </p:cNvCxnSpPr>
          <p:nvPr/>
        </p:nvCxnSpPr>
        <p:spPr>
          <a:xfrm>
            <a:off x="861060" y="2413478"/>
            <a:ext cx="0" cy="1067207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3" idx="0"/>
          </p:cNvCxnSpPr>
          <p:nvPr/>
        </p:nvCxnSpPr>
        <p:spPr>
          <a:xfrm>
            <a:off x="1802607" y="977070"/>
            <a:ext cx="572869" cy="820602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737033" y="1185513"/>
            <a:ext cx="518160" cy="350798"/>
            <a:chOff x="5567680" y="1077476"/>
            <a:chExt cx="518160" cy="350798"/>
          </a:xfrm>
          <a:effectLst/>
        </p:grpSpPr>
        <p:sp>
          <p:nvSpPr>
            <p:cNvPr id="11" name="Oval 10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Alternate Process 12"/>
          <p:cNvSpPr/>
          <p:nvPr/>
        </p:nvSpPr>
        <p:spPr>
          <a:xfrm>
            <a:off x="1692216" y="1797672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hold copyright?</a:t>
            </a:r>
            <a:endParaRPr lang="en-GB" sz="1200" b="1" dirty="0"/>
          </a:p>
        </p:txBody>
      </p:sp>
      <p:cxnSp>
        <p:nvCxnSpPr>
          <p:cNvPr id="14" name="Straight Arrow Connector 13"/>
          <p:cNvCxnSpPr>
            <a:endCxn id="19" idx="0"/>
          </p:cNvCxnSpPr>
          <p:nvPr/>
        </p:nvCxnSpPr>
        <p:spPr>
          <a:xfrm flipH="1">
            <a:off x="861060" y="977070"/>
            <a:ext cx="520136" cy="820602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909688" y="1185513"/>
            <a:ext cx="518160" cy="350798"/>
            <a:chOff x="5567680" y="1077476"/>
            <a:chExt cx="518160" cy="350798"/>
          </a:xfrm>
          <a:effectLst/>
        </p:grpSpPr>
        <p:sp>
          <p:nvSpPr>
            <p:cNvPr id="16" name="Oval 15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Alternate Process 17"/>
          <p:cNvSpPr/>
          <p:nvPr/>
        </p:nvSpPr>
        <p:spPr>
          <a:xfrm>
            <a:off x="902170" y="310929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Did you create  software?</a:t>
            </a:r>
            <a:endParaRPr lang="en-GB" sz="1200" b="1" dirty="0"/>
          </a:p>
        </p:txBody>
      </p:sp>
      <p:sp>
        <p:nvSpPr>
          <p:cNvPr id="19" name="Alternate Process 18"/>
          <p:cNvSpPr/>
          <p:nvPr/>
        </p:nvSpPr>
        <p:spPr>
          <a:xfrm>
            <a:off x="177800" y="1797672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Have you obtained rights to code?</a:t>
            </a:r>
            <a:endParaRPr lang="en-GB" sz="12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1737033" y="2866073"/>
            <a:ext cx="518160" cy="350798"/>
            <a:chOff x="5567680" y="1077476"/>
            <a:chExt cx="518160" cy="350798"/>
          </a:xfrm>
          <a:effectLst/>
        </p:grpSpPr>
        <p:sp>
          <p:nvSpPr>
            <p:cNvPr id="21" name="Oval 20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1980" y="2643661"/>
            <a:ext cx="518160" cy="350798"/>
            <a:chOff x="5567680" y="1077476"/>
            <a:chExt cx="518160" cy="350798"/>
          </a:xfrm>
          <a:effectLst/>
        </p:grpSpPr>
        <p:sp>
          <p:nvSpPr>
            <p:cNvPr id="24" name="Oval 23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Alternate Process 25"/>
          <p:cNvSpPr/>
          <p:nvPr/>
        </p:nvSpPr>
        <p:spPr>
          <a:xfrm>
            <a:off x="2696163" y="3033922"/>
            <a:ext cx="1211765" cy="699266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You may licence copyright</a:t>
            </a:r>
            <a:endParaRPr lang="en-GB" sz="1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709343" y="2526324"/>
            <a:ext cx="518160" cy="350798"/>
            <a:chOff x="5567680" y="1077476"/>
            <a:chExt cx="518160" cy="350798"/>
          </a:xfrm>
          <a:effectLst/>
        </p:grpSpPr>
        <p:sp>
          <p:nvSpPr>
            <p:cNvPr id="29" name="Oval 28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Alternate Process 33"/>
          <p:cNvSpPr/>
          <p:nvPr/>
        </p:nvSpPr>
        <p:spPr>
          <a:xfrm>
            <a:off x="4718302" y="310929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want to share source?</a:t>
            </a:r>
            <a:endParaRPr lang="en-GB" sz="1200" b="1" dirty="0"/>
          </a:p>
        </p:txBody>
      </p:sp>
      <p:sp>
        <p:nvSpPr>
          <p:cNvPr id="35" name="Alternate Process 34"/>
          <p:cNvSpPr/>
          <p:nvPr/>
        </p:nvSpPr>
        <p:spPr>
          <a:xfrm>
            <a:off x="7509761" y="337502"/>
            <a:ext cx="1417477" cy="554960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FOSS licence is appropriate</a:t>
            </a:r>
            <a:endParaRPr lang="en-GB" sz="1400" b="1" dirty="0"/>
          </a:p>
        </p:txBody>
      </p:sp>
      <p:sp>
        <p:nvSpPr>
          <p:cNvPr id="36" name="Alternate Process 35"/>
          <p:cNvSpPr/>
          <p:nvPr/>
        </p:nvSpPr>
        <p:spPr>
          <a:xfrm>
            <a:off x="4757255" y="1855464"/>
            <a:ext cx="1288615" cy="810855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1400" b="1" dirty="0" smtClean="0"/>
              <a:t>Not suitable for FOSS final proprietary licence</a:t>
            </a:r>
            <a:endParaRPr lang="en-GB" sz="1400" b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5136053" y="1166835"/>
            <a:ext cx="518160" cy="350798"/>
            <a:chOff x="5567680" y="1077476"/>
            <a:chExt cx="518160" cy="350798"/>
          </a:xfrm>
          <a:effectLst/>
        </p:grpSpPr>
        <p:sp>
          <p:nvSpPr>
            <p:cNvPr id="38" name="Oval 37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0" name="Straight Arrow Connector 39"/>
          <p:cNvCxnSpPr>
            <a:stCxn id="34" idx="3"/>
            <a:endCxn id="35" idx="1"/>
          </p:cNvCxnSpPr>
          <p:nvPr/>
        </p:nvCxnSpPr>
        <p:spPr>
          <a:xfrm flipV="1">
            <a:off x="6084822" y="614982"/>
            <a:ext cx="1424939" cy="3850"/>
          </a:xfrm>
          <a:prstGeom prst="straightConnector1">
            <a:avLst/>
          </a:prstGeom>
          <a:ln w="12700" cmpd="sng"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487784" y="444369"/>
            <a:ext cx="518160" cy="350798"/>
            <a:chOff x="5567680" y="1077476"/>
            <a:chExt cx="518160" cy="350798"/>
          </a:xfrm>
          <a:effectLst/>
        </p:grpSpPr>
        <p:sp>
          <p:nvSpPr>
            <p:cNvPr id="42" name="Oval 41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1" name="Alternate Process 50"/>
          <p:cNvSpPr/>
          <p:nvPr/>
        </p:nvSpPr>
        <p:spPr>
          <a:xfrm>
            <a:off x="7242657" y="1294233"/>
            <a:ext cx="1961765" cy="73307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Should any future distributions be required to use your licence choice?</a:t>
            </a:r>
            <a:endParaRPr lang="en-GB" sz="1200" b="1" dirty="0"/>
          </a:p>
        </p:txBody>
      </p:sp>
      <p:sp>
        <p:nvSpPr>
          <p:cNvPr id="63" name="Alternate Process 62"/>
          <p:cNvSpPr/>
          <p:nvPr/>
        </p:nvSpPr>
        <p:spPr>
          <a:xfrm>
            <a:off x="9309582" y="3145623"/>
            <a:ext cx="1143714" cy="475866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Permissive</a:t>
            </a:r>
            <a:endParaRPr lang="en-GB" sz="1400" b="1" dirty="0"/>
          </a:p>
        </p:txBody>
      </p:sp>
      <p:grpSp>
        <p:nvGrpSpPr>
          <p:cNvPr id="65" name="Group 64"/>
          <p:cNvGrpSpPr/>
          <p:nvPr/>
        </p:nvGrpSpPr>
        <p:grpSpPr>
          <a:xfrm>
            <a:off x="8873711" y="2350925"/>
            <a:ext cx="518160" cy="350798"/>
            <a:chOff x="5567680" y="1077476"/>
            <a:chExt cx="518160" cy="350798"/>
          </a:xfrm>
          <a:effectLst/>
        </p:grpSpPr>
        <p:sp>
          <p:nvSpPr>
            <p:cNvPr id="66" name="Oval 65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Alternate Process 67"/>
          <p:cNvSpPr/>
          <p:nvPr/>
        </p:nvSpPr>
        <p:spPr>
          <a:xfrm>
            <a:off x="5389423" y="3145623"/>
            <a:ext cx="1785849" cy="475868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/>
              <a:t>Copyleft</a:t>
            </a:r>
            <a:r>
              <a:rPr lang="en-GB" sz="1400" b="1" dirty="0" smtClean="0"/>
              <a:t> = vial effect</a:t>
            </a:r>
            <a:endParaRPr lang="en-GB" sz="1400" b="1" dirty="0"/>
          </a:p>
        </p:txBody>
      </p:sp>
      <p:sp>
        <p:nvSpPr>
          <p:cNvPr id="71" name="Alternate Process 70"/>
          <p:cNvSpPr/>
          <p:nvPr/>
        </p:nvSpPr>
        <p:spPr>
          <a:xfrm>
            <a:off x="4951851" y="3942636"/>
            <a:ext cx="2660993" cy="687295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May users distribute their extensions and modifications on a different licence</a:t>
            </a:r>
            <a:endParaRPr lang="en-GB" sz="1200" b="1" dirty="0"/>
          </a:p>
        </p:txBody>
      </p:sp>
      <p:grpSp>
        <p:nvGrpSpPr>
          <p:cNvPr id="83" name="Group 82"/>
          <p:cNvGrpSpPr/>
          <p:nvPr/>
        </p:nvGrpSpPr>
        <p:grpSpPr>
          <a:xfrm>
            <a:off x="6983577" y="2350925"/>
            <a:ext cx="518160" cy="350798"/>
            <a:chOff x="5567680" y="1077476"/>
            <a:chExt cx="518160" cy="350798"/>
          </a:xfrm>
          <a:effectLst/>
        </p:grpSpPr>
        <p:sp>
          <p:nvSpPr>
            <p:cNvPr id="84" name="Oval 83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9" name="Alternate Process 98"/>
          <p:cNvSpPr/>
          <p:nvPr/>
        </p:nvSpPr>
        <p:spPr>
          <a:xfrm>
            <a:off x="5396056" y="5526502"/>
            <a:ext cx="1785849" cy="475868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Strong </a:t>
            </a:r>
            <a:r>
              <a:rPr lang="en-GB" sz="1400" b="1" dirty="0" err="1" smtClean="0"/>
              <a:t>copyleft</a:t>
            </a:r>
            <a:endParaRPr lang="en-GB" sz="1400" b="1" dirty="0"/>
          </a:p>
        </p:txBody>
      </p:sp>
      <p:sp>
        <p:nvSpPr>
          <p:cNvPr id="100" name="Alternate Process 99"/>
          <p:cNvSpPr/>
          <p:nvPr/>
        </p:nvSpPr>
        <p:spPr>
          <a:xfrm>
            <a:off x="3247505" y="5537070"/>
            <a:ext cx="1785849" cy="475868"/>
          </a:xfrm>
          <a:prstGeom prst="flowChartAlternateProcess">
            <a:avLst/>
          </a:prstGeom>
          <a:solidFill>
            <a:srgbClr val="9E5B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Weak </a:t>
            </a:r>
            <a:r>
              <a:rPr lang="en-GB" sz="1400" b="1" dirty="0" err="1" smtClean="0"/>
              <a:t>copyleft</a:t>
            </a:r>
            <a:endParaRPr lang="en-GB" sz="1400" b="1" dirty="0"/>
          </a:p>
        </p:txBody>
      </p:sp>
      <p:sp>
        <p:nvSpPr>
          <p:cNvPr id="108" name="Alternate Process 107"/>
          <p:cNvSpPr/>
          <p:nvPr/>
        </p:nvSpPr>
        <p:spPr>
          <a:xfrm>
            <a:off x="3457170" y="6811837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wish </a:t>
            </a:r>
            <a:br>
              <a:rPr lang="en-GB" sz="1200" b="1" dirty="0" smtClean="0"/>
            </a:br>
            <a:r>
              <a:rPr lang="en-GB" sz="1200" b="1" dirty="0" smtClean="0"/>
              <a:t>[ ]</a:t>
            </a:r>
            <a:endParaRPr lang="en-GB" sz="1200" b="1" dirty="0"/>
          </a:p>
        </p:txBody>
      </p:sp>
      <p:sp>
        <p:nvSpPr>
          <p:cNvPr id="109" name="Alternate Process 108"/>
          <p:cNvSpPr/>
          <p:nvPr/>
        </p:nvSpPr>
        <p:spPr>
          <a:xfrm>
            <a:off x="5605721" y="6811505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wish </a:t>
            </a:r>
            <a:br>
              <a:rPr lang="en-GB" sz="1200" b="1" dirty="0" smtClean="0"/>
            </a:br>
            <a:r>
              <a:rPr lang="en-GB" sz="1200" b="1" dirty="0" smtClean="0"/>
              <a:t>[ ]</a:t>
            </a:r>
            <a:endParaRPr lang="en-GB" sz="1200" b="1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4652861" y="4856443"/>
            <a:ext cx="518160" cy="350798"/>
            <a:chOff x="5567680" y="1077476"/>
            <a:chExt cx="518160" cy="350798"/>
          </a:xfrm>
          <a:effectLst/>
        </p:grpSpPr>
        <p:sp>
          <p:nvSpPr>
            <p:cNvPr id="112" name="Oval 111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026946" y="4847922"/>
            <a:ext cx="518160" cy="350798"/>
            <a:chOff x="5567680" y="1077476"/>
            <a:chExt cx="518160" cy="350798"/>
          </a:xfrm>
          <a:effectLst/>
        </p:grpSpPr>
        <p:sp>
          <p:nvSpPr>
            <p:cNvPr id="120" name="Oval 119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032606" y="6181894"/>
            <a:ext cx="518160" cy="350798"/>
            <a:chOff x="5567680" y="1077476"/>
            <a:chExt cx="518160" cy="350798"/>
          </a:xfrm>
          <a:effectLst/>
        </p:grpSpPr>
        <p:sp>
          <p:nvSpPr>
            <p:cNvPr id="136" name="Oval 135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rgbClr val="9CB95D"/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614934" y="1100940"/>
              <a:ext cx="4428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GPL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9" name="Alternate Process 138"/>
          <p:cNvSpPr/>
          <p:nvPr/>
        </p:nvSpPr>
        <p:spPr>
          <a:xfrm>
            <a:off x="8675252" y="4118700"/>
            <a:ext cx="2412374" cy="475867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May the code be </a:t>
            </a:r>
            <a:r>
              <a:rPr lang="en-GB" sz="1200" b="1" dirty="0" err="1" smtClean="0"/>
              <a:t>proprieterised</a:t>
            </a:r>
            <a:r>
              <a:rPr lang="en-GB" sz="1200" b="1" dirty="0" smtClean="0"/>
              <a:t>?</a:t>
            </a:r>
            <a:endParaRPr lang="en-GB" sz="1200" b="1" dirty="0"/>
          </a:p>
        </p:txBody>
      </p:sp>
      <p:sp>
        <p:nvSpPr>
          <p:cNvPr id="143" name="Alternate Process 142"/>
          <p:cNvSpPr/>
          <p:nvPr/>
        </p:nvSpPr>
        <p:spPr>
          <a:xfrm>
            <a:off x="8193468" y="5406471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Do you require attribution?</a:t>
            </a:r>
            <a:endParaRPr lang="en-GB" sz="1200" b="1" dirty="0"/>
          </a:p>
        </p:txBody>
      </p:sp>
      <p:sp>
        <p:nvSpPr>
          <p:cNvPr id="148" name="Alternate Process 147"/>
          <p:cNvSpPr/>
          <p:nvPr/>
        </p:nvSpPr>
        <p:spPr>
          <a:xfrm>
            <a:off x="10581578" y="5406471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</p:txBody>
      </p:sp>
      <p:sp>
        <p:nvSpPr>
          <p:cNvPr id="158" name="Alternate Process 157"/>
          <p:cNvSpPr/>
          <p:nvPr/>
        </p:nvSpPr>
        <p:spPr>
          <a:xfrm>
            <a:off x="10581578" y="6811505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</p:txBody>
      </p:sp>
      <p:sp>
        <p:nvSpPr>
          <p:cNvPr id="163" name="Alternate Process 162"/>
          <p:cNvSpPr/>
          <p:nvPr/>
        </p:nvSpPr>
        <p:spPr>
          <a:xfrm>
            <a:off x="8983770" y="6811505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</p:txBody>
      </p:sp>
      <p:sp>
        <p:nvSpPr>
          <p:cNvPr id="164" name="Alternate Process 163"/>
          <p:cNvSpPr/>
          <p:nvPr/>
        </p:nvSpPr>
        <p:spPr>
          <a:xfrm>
            <a:off x="7387341" y="6811837"/>
            <a:ext cx="1366520" cy="6158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/>
          </a:p>
        </p:txBody>
      </p:sp>
      <p:grpSp>
        <p:nvGrpSpPr>
          <p:cNvPr id="165" name="Group 164"/>
          <p:cNvGrpSpPr/>
          <p:nvPr/>
        </p:nvGrpSpPr>
        <p:grpSpPr>
          <a:xfrm>
            <a:off x="9107161" y="4816248"/>
            <a:ext cx="518160" cy="350798"/>
            <a:chOff x="5567680" y="1077476"/>
            <a:chExt cx="518160" cy="350798"/>
          </a:xfrm>
          <a:effectLst/>
        </p:grpSpPr>
        <p:sp>
          <p:nvSpPr>
            <p:cNvPr id="166" name="Oval 165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0505980" y="4816248"/>
            <a:ext cx="518160" cy="350798"/>
            <a:chOff x="5567680" y="1077476"/>
            <a:chExt cx="518160" cy="350798"/>
          </a:xfrm>
          <a:effectLst/>
        </p:grpSpPr>
        <p:sp>
          <p:nvSpPr>
            <p:cNvPr id="172" name="Oval 171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8" name="Straight Arrow Connector 177"/>
          <p:cNvCxnSpPr>
            <a:endCxn id="163" idx="0"/>
          </p:cNvCxnSpPr>
          <p:nvPr/>
        </p:nvCxnSpPr>
        <p:spPr>
          <a:xfrm>
            <a:off x="8983770" y="6053030"/>
            <a:ext cx="683260" cy="758475"/>
          </a:xfrm>
          <a:prstGeom prst="straightConnector1">
            <a:avLst/>
          </a:prstGeom>
          <a:ln w="12700" cmpd="sng"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86" name="Group 185"/>
          <p:cNvGrpSpPr/>
          <p:nvPr/>
        </p:nvGrpSpPr>
        <p:grpSpPr>
          <a:xfrm>
            <a:off x="8173025" y="6232229"/>
            <a:ext cx="518160" cy="350798"/>
            <a:chOff x="5567680" y="1077476"/>
            <a:chExt cx="518160" cy="350798"/>
          </a:xfrm>
          <a:effectLst/>
        </p:grpSpPr>
        <p:sp>
          <p:nvSpPr>
            <p:cNvPr id="187" name="Oval 186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9032457" y="6234280"/>
            <a:ext cx="518160" cy="350798"/>
            <a:chOff x="5567680" y="1077476"/>
            <a:chExt cx="518160" cy="350798"/>
          </a:xfrm>
          <a:effectLst/>
        </p:grpSpPr>
        <p:sp>
          <p:nvSpPr>
            <p:cNvPr id="190" name="Oval 189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642948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No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954895" y="2975394"/>
            <a:ext cx="518160" cy="350798"/>
            <a:chOff x="5567680" y="1077476"/>
            <a:chExt cx="518160" cy="350798"/>
          </a:xfrm>
          <a:effectLst/>
        </p:grpSpPr>
        <p:sp>
          <p:nvSpPr>
            <p:cNvPr id="225" name="Oval 224"/>
            <p:cNvSpPr/>
            <p:nvPr/>
          </p:nvSpPr>
          <p:spPr>
            <a:xfrm>
              <a:off x="5567680" y="1077476"/>
              <a:ext cx="518160" cy="350798"/>
            </a:xfrm>
            <a:prstGeom prst="ellipse">
              <a:avLst/>
            </a:prstGeom>
            <a:effec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5633254" y="1100940"/>
              <a:ext cx="396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Yes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3440886"/>
      </p:ext>
    </p:extLst>
  </p:cSld>
  <p:clrMapOvr>
    <a:masterClrMapping/>
  </p:clrMapOvr>
</p:sld>
</file>

<file path=ppt/theme/theme1.xml><?xml version="1.0" encoding="utf-8"?>
<a:theme xmlns:a="http://schemas.openxmlformats.org/drawingml/2006/main" name="Origin PPT template 201304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 PPT template 20130422.potx</Template>
  <TotalTime>240</TotalTime>
  <Words>226</Words>
  <Application>Microsoft Macintosh PowerPoint</Application>
  <PresentationFormat>A3 Paper (297x420 mm)</PresentationFormat>
  <Paragraphs>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Origin PPT template 20130422</vt:lpstr>
      <vt:lpstr>The PROSE licence decider  – open source decision tree </vt:lpstr>
      <vt:lpstr>PowerPoint Presentation</vt:lpstr>
      <vt:lpstr>PowerPoint Presentation</vt:lpstr>
    </vt:vector>
  </TitlesOfParts>
  <Company>Origin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Lindahl</dc:creator>
  <cp:lastModifiedBy>Amanda Brock</cp:lastModifiedBy>
  <cp:revision>42</cp:revision>
  <cp:lastPrinted>2013-04-22T07:32:52Z</cp:lastPrinted>
  <dcterms:created xsi:type="dcterms:W3CDTF">2013-03-04T12:40:27Z</dcterms:created>
  <dcterms:modified xsi:type="dcterms:W3CDTF">2014-01-17T10:41:05Z</dcterms:modified>
</cp:coreProperties>
</file>